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87" r:id="rId3"/>
    <p:sldId id="257" r:id="rId4"/>
    <p:sldId id="263" r:id="rId5"/>
    <p:sldId id="264" r:id="rId6"/>
    <p:sldId id="259" r:id="rId7"/>
    <p:sldId id="260" r:id="rId8"/>
    <p:sldId id="261" r:id="rId9"/>
    <p:sldId id="262" r:id="rId10"/>
    <p:sldId id="258" r:id="rId11"/>
    <p:sldId id="266" r:id="rId12"/>
    <p:sldId id="267" r:id="rId13"/>
    <p:sldId id="270" r:id="rId14"/>
    <p:sldId id="271" r:id="rId15"/>
    <p:sldId id="268" r:id="rId16"/>
    <p:sldId id="269" r:id="rId17"/>
    <p:sldId id="265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5" r:id="rId27"/>
    <p:sldId id="286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  <p:clrMru>
    <a:srgbClr val="CCCCFF"/>
    <a:srgbClr val="99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0" autoAdjust="0"/>
    <p:restoredTop sz="94660" autoAdjust="0"/>
  </p:normalViewPr>
  <p:slideViewPr>
    <p:cSldViewPr>
      <p:cViewPr varScale="1">
        <p:scale>
          <a:sx n="70" d="100"/>
          <a:sy n="70" d="100"/>
        </p:scale>
        <p:origin x="-5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3814E1-08BE-4C5E-9845-4317706517F9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FA2502-B739-4E14-A7B4-92932A781E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A2502-B739-4E14-A7B4-92932A781EA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A2502-B739-4E14-A7B4-92932A781EA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FA2502-B739-4E14-A7B4-92932A781EA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C35BF-5403-4A41-BF31-474A10BCCB6A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0837-F384-4FA6-A19F-8FA16D011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C35BF-5403-4A41-BF31-474A10BCCB6A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0837-F384-4FA6-A19F-8FA16D011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C35BF-5403-4A41-BF31-474A10BCCB6A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0837-F384-4FA6-A19F-8FA16D011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C35BF-5403-4A41-BF31-474A10BCCB6A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0837-F384-4FA6-A19F-8FA16D011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C35BF-5403-4A41-BF31-474A10BCCB6A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0837-F384-4FA6-A19F-8FA16D011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C35BF-5403-4A41-BF31-474A10BCCB6A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0837-F384-4FA6-A19F-8FA16D011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C35BF-5403-4A41-BF31-474A10BCCB6A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0837-F384-4FA6-A19F-8FA16D011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C35BF-5403-4A41-BF31-474A10BCCB6A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0837-F384-4FA6-A19F-8FA16D011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C35BF-5403-4A41-BF31-474A10BCCB6A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0837-F384-4FA6-A19F-8FA16D011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C35BF-5403-4A41-BF31-474A10BCCB6A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0837-F384-4FA6-A19F-8FA16D011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C35BF-5403-4A41-BF31-474A10BCCB6A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0837-F384-4FA6-A19F-8FA16D011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33FF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0C35BF-5403-4A41-BF31-474A10BCCB6A}" type="datetimeFigureOut">
              <a:rPr lang="en-US" smtClean="0"/>
              <a:pPr/>
              <a:t>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60837-F384-4FA6-A19F-8FA16D011E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6.xml"/><Relationship Id="rId18" Type="http://schemas.openxmlformats.org/officeDocument/2006/relationships/slide" Target="slide21.xml"/><Relationship Id="rId26" Type="http://schemas.openxmlformats.org/officeDocument/2006/relationships/slide" Target="slide25.xml"/><Relationship Id="rId3" Type="http://schemas.openxmlformats.org/officeDocument/2006/relationships/slide" Target="slide10.xml"/><Relationship Id="rId21" Type="http://schemas.openxmlformats.org/officeDocument/2006/relationships/slide" Target="slide24.xml"/><Relationship Id="rId7" Type="http://schemas.openxmlformats.org/officeDocument/2006/relationships/image" Target="../media/image1.png"/><Relationship Id="rId12" Type="http://schemas.openxmlformats.org/officeDocument/2006/relationships/slide" Target="slide15.xml"/><Relationship Id="rId17" Type="http://schemas.openxmlformats.org/officeDocument/2006/relationships/slide" Target="slide20.xml"/><Relationship Id="rId25" Type="http://schemas.openxmlformats.org/officeDocument/2006/relationships/slide" Target="slide29.xml"/><Relationship Id="rId2" Type="http://schemas.openxmlformats.org/officeDocument/2006/relationships/notesSlide" Target="../notesSlides/notesSlide3.xml"/><Relationship Id="rId16" Type="http://schemas.openxmlformats.org/officeDocument/2006/relationships/slide" Target="slide19.xml"/><Relationship Id="rId20" Type="http://schemas.openxmlformats.org/officeDocument/2006/relationships/slide" Target="slide23.xml"/><Relationship Id="rId29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4.xml"/><Relationship Id="rId24" Type="http://schemas.openxmlformats.org/officeDocument/2006/relationships/slide" Target="slide28.xml"/><Relationship Id="rId5" Type="http://schemas.openxmlformats.org/officeDocument/2006/relationships/slide" Target="slide8.xml"/><Relationship Id="rId15" Type="http://schemas.openxmlformats.org/officeDocument/2006/relationships/slide" Target="slide18.xml"/><Relationship Id="rId23" Type="http://schemas.openxmlformats.org/officeDocument/2006/relationships/slide" Target="slide27.xml"/><Relationship Id="rId28" Type="http://schemas.openxmlformats.org/officeDocument/2006/relationships/image" Target="../media/image2.wmf"/><Relationship Id="rId10" Type="http://schemas.openxmlformats.org/officeDocument/2006/relationships/slide" Target="slide13.xml"/><Relationship Id="rId19" Type="http://schemas.openxmlformats.org/officeDocument/2006/relationships/slide" Target="slide22.xml"/><Relationship Id="rId31" Type="http://schemas.openxmlformats.org/officeDocument/2006/relationships/image" Target="../media/image5.wmf"/><Relationship Id="rId4" Type="http://schemas.openxmlformats.org/officeDocument/2006/relationships/slide" Target="slide7.xml"/><Relationship Id="rId9" Type="http://schemas.openxmlformats.org/officeDocument/2006/relationships/slide" Target="slide12.xml"/><Relationship Id="rId14" Type="http://schemas.openxmlformats.org/officeDocument/2006/relationships/slide" Target="slide17.xml"/><Relationship Id="rId22" Type="http://schemas.openxmlformats.org/officeDocument/2006/relationships/slide" Target="slide26.xml"/><Relationship Id="rId27" Type="http://schemas.openxmlformats.org/officeDocument/2006/relationships/slide" Target="slide30.xml"/><Relationship Id="rId30" Type="http://schemas.openxmlformats.org/officeDocument/2006/relationships/image" Target="../media/image4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752600"/>
          </a:xfrm>
        </p:spPr>
        <p:txBody>
          <a:bodyPr/>
          <a:lstStyle/>
          <a:p>
            <a:r>
              <a:rPr lang="en-US" dirty="0" smtClean="0">
                <a:latin typeface="Century Gothic" pitchFamily="34" charset="0"/>
              </a:rPr>
              <a:t>By Laura Fetch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85800" y="381000"/>
            <a:ext cx="777240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Chapter 12</a:t>
            </a:r>
          </a:p>
          <a:p>
            <a:pPr algn="ctr"/>
            <a:r>
              <a:rPr lang="en-US" sz="66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World Cultures</a:t>
            </a:r>
          </a:p>
          <a:p>
            <a:pPr algn="ctr"/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Jeopardy Review Game</a:t>
            </a:r>
            <a:endParaRPr lang="en-US" sz="6600" dirty="0"/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7391400" y="5638800"/>
            <a:ext cx="1371600" cy="838200"/>
          </a:xfrm>
          <a:prstGeom prst="rightArrow">
            <a:avLst/>
          </a:prstGeom>
          <a:solidFill>
            <a:srgbClr val="CCCCFF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  <a:t>Next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Literature (1000)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Century Gothic" pitchFamily="34" charset="0"/>
              </a:rPr>
              <a:t>Which author wrote “Institutes of the Christian Religion”?</a:t>
            </a:r>
            <a:endParaRPr lang="en-US" sz="44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6" name="Wave 5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Donatello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2" action="ppaction://hlinksldjump"/>
          </p:cNvPr>
          <p:cNvSpPr/>
          <p:nvPr/>
        </p:nvSpPr>
        <p:spPr>
          <a:xfrm>
            <a:off x="5181600" y="2667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Dante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8" name="Wave 7">
            <a:hlinkClick r:id="rId3" action="ppaction://hlinksldjump"/>
          </p:cNvPr>
          <p:cNvSpPr/>
          <p:nvPr/>
        </p:nvSpPr>
        <p:spPr>
          <a:xfrm>
            <a:off x="5181600" y="3733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John Calvin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9" name="Wave 8">
            <a:hlinkClick r:id="rId2" action="ppaction://hlinksldjump"/>
          </p:cNvPr>
          <p:cNvSpPr/>
          <p:nvPr/>
        </p:nvSpPr>
        <p:spPr>
          <a:xfrm>
            <a:off x="5181600" y="48006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Chaucer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5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Society (200) 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Which of the following social classes made up </a:t>
            </a:r>
            <a:b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</a:br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3% of Renaissance society?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5" name="Wave 4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Nobility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3" action="ppaction://hlinksldjump"/>
          </p:cNvPr>
          <p:cNvSpPr/>
          <p:nvPr/>
        </p:nvSpPr>
        <p:spPr>
          <a:xfrm>
            <a:off x="5181600" y="2667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Peasants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3" action="ppaction://hlinksldjump"/>
          </p:cNvPr>
          <p:cNvSpPr/>
          <p:nvPr/>
        </p:nvSpPr>
        <p:spPr>
          <a:xfrm>
            <a:off x="5181600" y="3733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Townspeople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8" name="Wave 7">
            <a:hlinkClick r:id="rId3" action="ppaction://hlinksldjump"/>
          </p:cNvPr>
          <p:cNvSpPr/>
          <p:nvPr/>
        </p:nvSpPr>
        <p:spPr>
          <a:xfrm>
            <a:off x="5181600" y="48006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Workers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5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Society (400) 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Which of the following social classes needed to follow “The Book of Courtier”?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5" name="Wave 4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Peasants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2" action="ppaction://hlinksldjump"/>
          </p:cNvPr>
          <p:cNvSpPr/>
          <p:nvPr/>
        </p:nvSpPr>
        <p:spPr>
          <a:xfrm>
            <a:off x="5181600" y="2667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Townspeople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3" action="ppaction://hlinksldjump"/>
          </p:cNvPr>
          <p:cNvSpPr/>
          <p:nvPr/>
        </p:nvSpPr>
        <p:spPr>
          <a:xfrm>
            <a:off x="5181600" y="3733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Nobility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8" name="Wave 7">
            <a:hlinkClick r:id="rId2" action="ppaction://hlinksldjump"/>
          </p:cNvPr>
          <p:cNvSpPr/>
          <p:nvPr/>
        </p:nvSpPr>
        <p:spPr>
          <a:xfrm>
            <a:off x="5181600" y="47244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Burghers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5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Society (600)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Which of the following social classes made 90% of Renaissance society?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5" name="Wave 4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Patricians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2" action="ppaction://hlinksldjump"/>
          </p:cNvPr>
          <p:cNvSpPr/>
          <p:nvPr/>
        </p:nvSpPr>
        <p:spPr>
          <a:xfrm>
            <a:off x="5181600" y="2667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Townspeople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3" action="ppaction://hlinksldjump"/>
          </p:cNvPr>
          <p:cNvSpPr/>
          <p:nvPr/>
        </p:nvSpPr>
        <p:spPr>
          <a:xfrm>
            <a:off x="5181600" y="3733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Peasants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8" name="Wave 7">
            <a:hlinkClick r:id="rId2" action="ppaction://hlinksldjump"/>
          </p:cNvPr>
          <p:cNvSpPr/>
          <p:nvPr/>
        </p:nvSpPr>
        <p:spPr>
          <a:xfrm>
            <a:off x="5181600" y="48006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Workers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5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Society (800)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What is the language spoken in a certain area?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4" name="Wave 3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Humanism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5" name="Wave 4">
            <a:hlinkClick r:id="rId3" action="ppaction://hlinksldjump"/>
          </p:cNvPr>
          <p:cNvSpPr/>
          <p:nvPr/>
        </p:nvSpPr>
        <p:spPr>
          <a:xfrm>
            <a:off x="5181600" y="2590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Vernacular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2" action="ppaction://hlinksldjump"/>
          </p:cNvPr>
          <p:cNvSpPr/>
          <p:nvPr/>
        </p:nvSpPr>
        <p:spPr>
          <a:xfrm>
            <a:off x="5181600" y="36576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Secular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2" action="ppaction://hlinksldjump"/>
          </p:cNvPr>
          <p:cNvSpPr/>
          <p:nvPr/>
        </p:nvSpPr>
        <p:spPr>
          <a:xfrm>
            <a:off x="5181600" y="4648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Predestination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5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Society (1000)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What is intellectual movement based on humanities?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4" name="Wave 3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Vernacular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5" name="Wave 4">
            <a:hlinkClick r:id="rId2" action="ppaction://hlinksldjump"/>
          </p:cNvPr>
          <p:cNvSpPr/>
          <p:nvPr/>
        </p:nvSpPr>
        <p:spPr>
          <a:xfrm>
            <a:off x="5181600" y="2590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Philosophy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2" action="ppaction://hlinksldjump"/>
          </p:cNvPr>
          <p:cNvSpPr/>
          <p:nvPr/>
        </p:nvSpPr>
        <p:spPr>
          <a:xfrm>
            <a:off x="5181600" y="36576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Secular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3" action="ppaction://hlinksldjump"/>
          </p:cNvPr>
          <p:cNvSpPr/>
          <p:nvPr/>
        </p:nvSpPr>
        <p:spPr>
          <a:xfrm>
            <a:off x="5181600" y="47244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Humanism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75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75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Art (200)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Which artist created the “Mona Lisa”?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4" name="Wave 3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Chaucer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5" name="Wave 4">
            <a:hlinkClick r:id="rId3" action="ppaction://hlinksldjump"/>
          </p:cNvPr>
          <p:cNvSpPr/>
          <p:nvPr/>
        </p:nvSpPr>
        <p:spPr>
          <a:xfrm>
            <a:off x="5181600" y="2667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Leonardo </a:t>
            </a:r>
            <a:r>
              <a:rPr lang="en-US" dirty="0" err="1" smtClean="0">
                <a:solidFill>
                  <a:schemeClr val="tx1"/>
                </a:solidFill>
              </a:rPr>
              <a:t>da</a:t>
            </a:r>
            <a:r>
              <a:rPr lang="en-US" dirty="0" smtClean="0">
                <a:solidFill>
                  <a:schemeClr val="tx1"/>
                </a:solidFill>
              </a:rPr>
              <a:t> Vinci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2" action="ppaction://hlinksldjump"/>
          </p:cNvPr>
          <p:cNvSpPr/>
          <p:nvPr/>
        </p:nvSpPr>
        <p:spPr>
          <a:xfrm>
            <a:off x="5181600" y="3733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Raphael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2" action="ppaction://hlinksldjump"/>
          </p:cNvPr>
          <p:cNvSpPr/>
          <p:nvPr/>
        </p:nvSpPr>
        <p:spPr>
          <a:xfrm>
            <a:off x="5181600" y="48006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Donatello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5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Art (400) 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5" name="Wave 4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Liberal Art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2" action="ppaction://hlinksldjump"/>
          </p:cNvPr>
          <p:cNvSpPr/>
          <p:nvPr/>
        </p:nvSpPr>
        <p:spPr>
          <a:xfrm>
            <a:off x="5181600" y="2667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Mural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2" action="ppaction://hlinksldjump"/>
          </p:cNvPr>
          <p:cNvSpPr/>
          <p:nvPr/>
        </p:nvSpPr>
        <p:spPr>
          <a:xfrm>
            <a:off x="5181600" y="3733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Sculpture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8" name="Wave 7">
            <a:hlinkClick r:id="rId3" action="ppaction://hlinksldjump"/>
          </p:cNvPr>
          <p:cNvSpPr/>
          <p:nvPr/>
        </p:nvSpPr>
        <p:spPr>
          <a:xfrm>
            <a:off x="5181600" y="48006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Fresco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A _________ consists of fresh wet plaster with water color.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5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Art (600)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Which artist created the “School of Athens”?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5" name="Wave 4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Donatello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2" action="ppaction://hlinksldjump"/>
          </p:cNvPr>
          <p:cNvSpPr/>
          <p:nvPr/>
        </p:nvSpPr>
        <p:spPr>
          <a:xfrm>
            <a:off x="5181600" y="2667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Erasmus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2" action="ppaction://hlinksldjump"/>
          </p:cNvPr>
          <p:cNvSpPr/>
          <p:nvPr/>
        </p:nvSpPr>
        <p:spPr>
          <a:xfrm>
            <a:off x="5181600" y="3810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Michelangelo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8" name="Wave 7">
            <a:hlinkClick r:id="rId3" action="ppaction://hlinksldjump"/>
          </p:cNvPr>
          <p:cNvSpPr/>
          <p:nvPr/>
        </p:nvSpPr>
        <p:spPr>
          <a:xfrm>
            <a:off x="5181600" y="4953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Raphael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5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Art (800)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Which artist painted the ceiling of the Sistine Chapel? 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5" name="Wave 4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Michelangelo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3" action="ppaction://hlinksldjump"/>
          </p:cNvPr>
          <p:cNvSpPr/>
          <p:nvPr/>
        </p:nvSpPr>
        <p:spPr>
          <a:xfrm>
            <a:off x="5181600" y="2667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Donatello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3" action="ppaction://hlinksldjump"/>
          </p:cNvPr>
          <p:cNvSpPr/>
          <p:nvPr/>
        </p:nvSpPr>
        <p:spPr>
          <a:xfrm>
            <a:off x="5181600" y="3733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Erasmus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8" name="Wave 7">
            <a:hlinkClick r:id="rId3" action="ppaction://hlinksldjump"/>
          </p:cNvPr>
          <p:cNvSpPr/>
          <p:nvPr/>
        </p:nvSpPr>
        <p:spPr>
          <a:xfrm>
            <a:off x="5181600" y="48006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Leonardo </a:t>
            </a:r>
            <a:r>
              <a:rPr lang="en-US" dirty="0" err="1" smtClean="0">
                <a:solidFill>
                  <a:schemeClr val="tx1"/>
                </a:solidFill>
              </a:rPr>
              <a:t>da</a:t>
            </a:r>
            <a:r>
              <a:rPr lang="en-US" dirty="0" smtClean="0">
                <a:solidFill>
                  <a:schemeClr val="tx1"/>
                </a:solidFill>
              </a:rPr>
              <a:t> Vinci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5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5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sz="3600" dirty="0" err="1" smtClean="0">
                <a:solidFill>
                  <a:schemeClr val="bg1"/>
                </a:solidFill>
                <a:latin typeface="Century Gothic" pitchFamily="34" charset="0"/>
              </a:rPr>
              <a:t>Spielvogel</a:t>
            </a:r>
            <a:r>
              <a:rPr lang="en-US" sz="3600" dirty="0" smtClean="0">
                <a:solidFill>
                  <a:schemeClr val="bg1"/>
                </a:solidFill>
                <a:latin typeface="Century Gothic" pitchFamily="34" charset="0"/>
              </a:rPr>
              <a:t>, J. (2005). </a:t>
            </a:r>
            <a:r>
              <a:rPr lang="en-US" sz="3600" i="1" dirty="0" smtClean="0">
                <a:solidFill>
                  <a:schemeClr val="bg1"/>
                </a:solidFill>
                <a:latin typeface="Century Gothic" pitchFamily="34" charset="0"/>
              </a:rPr>
              <a:t>Glencoe world history</a:t>
            </a:r>
            <a:r>
              <a:rPr lang="en-US" sz="3600" dirty="0" smtClean="0">
                <a:solidFill>
                  <a:schemeClr val="bg1"/>
                </a:solidFill>
                <a:latin typeface="Century Gothic" pitchFamily="34" charset="0"/>
              </a:rPr>
              <a:t>. Columbus, OH: </a:t>
            </a:r>
            <a:r>
              <a:rPr lang="en-US" sz="3600" dirty="0" smtClean="0">
                <a:solidFill>
                  <a:schemeClr val="bg1"/>
                </a:solidFill>
                <a:latin typeface="Century Gothic" pitchFamily="34" charset="0"/>
              </a:rPr>
              <a:t>McGraw-Hill </a:t>
            </a:r>
            <a:r>
              <a:rPr lang="en-US" sz="3600" dirty="0" smtClean="0">
                <a:solidFill>
                  <a:schemeClr val="bg1"/>
                </a:solidFill>
                <a:latin typeface="Century Gothic" pitchFamily="34" charset="0"/>
              </a:rPr>
              <a:t>Companies. </a:t>
            </a:r>
            <a:endParaRPr lang="en-US" sz="3600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algn="ctr"/>
            <a:endParaRPr lang="en-US" sz="3600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Century Gothic" pitchFamily="34" charset="0"/>
              </a:rPr>
              <a:t>Mr. Walsh’s World Cultures Review Sheet for Chapter </a:t>
            </a:r>
            <a:r>
              <a:rPr lang="en-US" sz="3600" dirty="0" smtClean="0">
                <a:solidFill>
                  <a:schemeClr val="bg1"/>
                </a:solidFill>
                <a:latin typeface="Century Gothic" pitchFamily="34" charset="0"/>
              </a:rPr>
              <a:t>12</a:t>
            </a:r>
          </a:p>
          <a:p>
            <a:pPr algn="ctr"/>
            <a:endParaRPr lang="en-US" sz="3600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algn="ctr"/>
            <a:r>
              <a:rPr lang="en-US" sz="3600" dirty="0" smtClean="0">
                <a:solidFill>
                  <a:schemeClr val="bg1"/>
                </a:solidFill>
                <a:latin typeface="Century Gothic" pitchFamily="34" charset="0"/>
              </a:rPr>
              <a:t>All </a:t>
            </a:r>
            <a:r>
              <a:rPr lang="en-US" sz="3600" dirty="0" smtClean="0">
                <a:solidFill>
                  <a:schemeClr val="bg1"/>
                </a:solidFill>
                <a:latin typeface="Century Gothic" pitchFamily="34" charset="0"/>
              </a:rPr>
              <a:t>images were searched using Microsoft ClipArt</a:t>
            </a:r>
            <a:endParaRPr lang="en-US" sz="36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381000"/>
            <a:ext cx="7772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Credits</a:t>
            </a:r>
            <a:endParaRPr lang="en-US" sz="6600" dirty="0"/>
          </a:p>
        </p:txBody>
      </p:sp>
      <p:sp>
        <p:nvSpPr>
          <p:cNvPr id="5" name="Action Button: Home 4">
            <a:hlinkClick r:id="" action="ppaction://hlinkshowjump?jump=nextslide" highlightClick="1"/>
          </p:cNvPr>
          <p:cNvSpPr/>
          <p:nvPr/>
        </p:nvSpPr>
        <p:spPr>
          <a:xfrm>
            <a:off x="7543800" y="5715000"/>
            <a:ext cx="1219200" cy="914400"/>
          </a:xfrm>
          <a:prstGeom prst="actionButtonHome">
            <a:avLst/>
          </a:prstGeom>
          <a:solidFill>
            <a:srgbClr val="CCCCFF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15000" y="60198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  <a:t>To Jeopardy Game Board!</a:t>
            </a:r>
            <a:endParaRPr lang="en-US" b="1" dirty="0">
              <a:solidFill>
                <a:schemeClr val="bg1">
                  <a:lumMod val="50000"/>
                </a:schemeClr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Art (1000)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Which artist was famous for St. George sculptures?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5" name="Wave 4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Erasmus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2" action="ppaction://hlinksldjump"/>
          </p:cNvPr>
          <p:cNvSpPr/>
          <p:nvPr/>
        </p:nvSpPr>
        <p:spPr>
          <a:xfrm>
            <a:off x="5181600" y="2667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Donatello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2" action="ppaction://hlinksldjump"/>
          </p:cNvPr>
          <p:cNvSpPr/>
          <p:nvPr/>
        </p:nvSpPr>
        <p:spPr>
          <a:xfrm>
            <a:off x="5181600" y="3733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Leonardo </a:t>
            </a:r>
            <a:r>
              <a:rPr lang="en-US" dirty="0" err="1" smtClean="0">
                <a:solidFill>
                  <a:schemeClr val="tx1"/>
                </a:solidFill>
              </a:rPr>
              <a:t>da</a:t>
            </a:r>
            <a:r>
              <a:rPr lang="en-US" dirty="0" smtClean="0">
                <a:solidFill>
                  <a:schemeClr val="tx1"/>
                </a:solidFill>
              </a:rPr>
              <a:t> Vinci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8" name="Wave 7">
            <a:hlinkClick r:id="rId2" action="ppaction://hlinksldjump"/>
          </p:cNvPr>
          <p:cNvSpPr/>
          <p:nvPr/>
        </p:nvSpPr>
        <p:spPr>
          <a:xfrm>
            <a:off x="5181600" y="48006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Raphael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75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75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Religion (200)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Which person strongly believed in the idea of justification?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5" name="Wave 4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John Calvin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2" action="ppaction://hlinksldjump"/>
          </p:cNvPr>
          <p:cNvSpPr/>
          <p:nvPr/>
        </p:nvSpPr>
        <p:spPr>
          <a:xfrm>
            <a:off x="5181600" y="2667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Erasmus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3" action="ppaction://hlinksldjump"/>
          </p:cNvPr>
          <p:cNvSpPr/>
          <p:nvPr/>
        </p:nvSpPr>
        <p:spPr>
          <a:xfrm>
            <a:off x="5181600" y="3733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Martin Luther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8" name="Wave 7">
            <a:hlinkClick r:id="rId2" action="ppaction://hlinksldjump"/>
          </p:cNvPr>
          <p:cNvSpPr/>
          <p:nvPr/>
        </p:nvSpPr>
        <p:spPr>
          <a:xfrm>
            <a:off x="5181600" y="48006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Bloody Mary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75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75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Religion (400)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The Protestant Reformation divided the western church into present day Catholic and…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4" name="Wave 3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Jesuits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5" name="Wave 4">
            <a:hlinkClick r:id="rId3" action="ppaction://hlinksldjump"/>
          </p:cNvPr>
          <p:cNvSpPr/>
          <p:nvPr/>
        </p:nvSpPr>
        <p:spPr>
          <a:xfrm>
            <a:off x="5181600" y="2590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Protestant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2" action="ppaction://hlinksldjump"/>
          </p:cNvPr>
          <p:cNvSpPr/>
          <p:nvPr/>
        </p:nvSpPr>
        <p:spPr>
          <a:xfrm>
            <a:off x="5181600" y="3733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Lutheranism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2" action="ppaction://hlinksldjump"/>
          </p:cNvPr>
          <p:cNvSpPr/>
          <p:nvPr/>
        </p:nvSpPr>
        <p:spPr>
          <a:xfrm>
            <a:off x="5181600" y="4876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Calvinism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75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75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Religion (600)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What is the name of the idea that people are saved by faith, not practice?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4" name="Wave 3">
            <a:hlinkClick r:id="rId2" action="ppaction://hlinksldjump"/>
          </p:cNvPr>
          <p:cNvSpPr/>
          <p:nvPr/>
        </p:nvSpPr>
        <p:spPr>
          <a:xfrm>
            <a:off x="51054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Justification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5" name="Wave 4">
            <a:hlinkClick r:id="rId3" action="ppaction://hlinksldjump"/>
          </p:cNvPr>
          <p:cNvSpPr/>
          <p:nvPr/>
        </p:nvSpPr>
        <p:spPr>
          <a:xfrm>
            <a:off x="5105400" y="2590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Reformation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3" action="ppaction://hlinksldjump"/>
          </p:cNvPr>
          <p:cNvSpPr/>
          <p:nvPr/>
        </p:nvSpPr>
        <p:spPr>
          <a:xfrm>
            <a:off x="5105400" y="35814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Predestination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3" action="ppaction://hlinksldjump"/>
          </p:cNvPr>
          <p:cNvSpPr/>
          <p:nvPr/>
        </p:nvSpPr>
        <p:spPr>
          <a:xfrm>
            <a:off x="5105400" y="4572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Humanism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75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75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Religion (800)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Who founded the society of Jesuits?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5" name="Wave 4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King Henry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3" action="ppaction://hlinksldjump"/>
          </p:cNvPr>
          <p:cNvSpPr/>
          <p:nvPr/>
        </p:nvSpPr>
        <p:spPr>
          <a:xfrm>
            <a:off x="5181600" y="2667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Ignatius of Loyola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2" action="ppaction://hlinksldjump"/>
          </p:cNvPr>
          <p:cNvSpPr/>
          <p:nvPr/>
        </p:nvSpPr>
        <p:spPr>
          <a:xfrm>
            <a:off x="5181600" y="3733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Pope Leo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8" name="Wave 7">
            <a:hlinkClick r:id="rId2" action="ppaction://hlinksldjump"/>
          </p:cNvPr>
          <p:cNvSpPr/>
          <p:nvPr/>
        </p:nvSpPr>
        <p:spPr>
          <a:xfrm>
            <a:off x="5181600" y="4876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John Calvin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75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75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Religion (1000)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Who wrote “95 Theses” which were attacks against the church?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4" name="Wave 3">
            <a:hlinkClick r:id="rId2" action="ppaction://hlinksldjump"/>
          </p:cNvPr>
          <p:cNvSpPr/>
          <p:nvPr/>
        </p:nvSpPr>
        <p:spPr>
          <a:xfrm>
            <a:off x="5257800" y="1828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King Henry </a:t>
            </a:r>
            <a:r>
              <a:rPr lang="en-US" dirty="0" err="1" smtClean="0">
                <a:solidFill>
                  <a:schemeClr val="tx1"/>
                </a:solidFill>
              </a:rPr>
              <a:t>Vlll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5" name="Wave 4">
            <a:hlinkClick r:id="rId2" action="ppaction://hlinksldjump"/>
          </p:cNvPr>
          <p:cNvSpPr/>
          <p:nvPr/>
        </p:nvSpPr>
        <p:spPr>
          <a:xfrm>
            <a:off x="5257800" y="28956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Ignatius of Loyola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2" action="ppaction://hlinksldjump"/>
          </p:cNvPr>
          <p:cNvSpPr/>
          <p:nvPr/>
        </p:nvSpPr>
        <p:spPr>
          <a:xfrm>
            <a:off x="5257800" y="39624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John Calvin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3" action="ppaction://hlinksldjump"/>
          </p:cNvPr>
          <p:cNvSpPr/>
          <p:nvPr/>
        </p:nvSpPr>
        <p:spPr>
          <a:xfrm>
            <a:off x="5257800" y="4953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Martin Luther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Cities (200)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Venice is located in…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7" name="Wave 6">
            <a:hlinkClick r:id="rId2" action="ppaction://hlinksldjump"/>
          </p:cNvPr>
          <p:cNvSpPr/>
          <p:nvPr/>
        </p:nvSpPr>
        <p:spPr>
          <a:xfrm>
            <a:off x="52578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Southern Italy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8" name="Wave 7">
            <a:hlinkClick r:id="rId2" action="ppaction://hlinksldjump"/>
          </p:cNvPr>
          <p:cNvSpPr/>
          <p:nvPr/>
        </p:nvSpPr>
        <p:spPr>
          <a:xfrm>
            <a:off x="5257800" y="2590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Eastern Italy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9" name="Wave 8">
            <a:hlinkClick r:id="rId3" action="ppaction://hlinksldjump"/>
          </p:cNvPr>
          <p:cNvSpPr/>
          <p:nvPr/>
        </p:nvSpPr>
        <p:spPr>
          <a:xfrm>
            <a:off x="5257800" y="35814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Northern Italy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10" name="Wave 9">
            <a:hlinkClick r:id="rId2" action="ppaction://hlinksldjump"/>
          </p:cNvPr>
          <p:cNvSpPr/>
          <p:nvPr/>
        </p:nvSpPr>
        <p:spPr>
          <a:xfrm>
            <a:off x="5257800" y="4572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Eastern France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25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4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6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 animBg="1"/>
      <p:bldP spid="9" grpId="0" animBg="1"/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Cities (400) 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Florence is located in..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7" name="Wave 6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Western Italy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8" name="Wave 7">
            <a:hlinkClick r:id="rId2" action="ppaction://hlinksldjump"/>
          </p:cNvPr>
          <p:cNvSpPr/>
          <p:nvPr/>
        </p:nvSpPr>
        <p:spPr>
          <a:xfrm>
            <a:off x="5181600" y="2590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Northern Spain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9" name="Wave 8">
            <a:hlinkClick r:id="rId2" action="ppaction://hlinksldjump"/>
          </p:cNvPr>
          <p:cNvSpPr/>
          <p:nvPr/>
        </p:nvSpPr>
        <p:spPr>
          <a:xfrm>
            <a:off x="5181600" y="35814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Western Spain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10" name="Wave 9">
            <a:hlinkClick r:id="rId3" action="ppaction://hlinksldjump"/>
          </p:cNvPr>
          <p:cNvSpPr/>
          <p:nvPr/>
        </p:nvSpPr>
        <p:spPr>
          <a:xfrm>
            <a:off x="5181600" y="4572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Northern Italy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25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25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 animBg="1"/>
      <p:bldP spid="9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Cities (600)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Milan is located in…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4" name="Wave 3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Northern Italy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5" name="Wave 4">
            <a:hlinkClick r:id="rId3" action="ppaction://hlinksldjump"/>
          </p:cNvPr>
          <p:cNvSpPr/>
          <p:nvPr/>
        </p:nvSpPr>
        <p:spPr>
          <a:xfrm>
            <a:off x="5181600" y="2590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Northern Spain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3" action="ppaction://hlinksldjump"/>
          </p:cNvPr>
          <p:cNvSpPr/>
          <p:nvPr/>
        </p:nvSpPr>
        <p:spPr>
          <a:xfrm>
            <a:off x="5181600" y="35814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Western France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3" action="ppaction://hlinksldjump"/>
          </p:cNvPr>
          <p:cNvSpPr/>
          <p:nvPr/>
        </p:nvSpPr>
        <p:spPr>
          <a:xfrm>
            <a:off x="5181600" y="4572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Southern Italy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25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25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Cities (800)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The city of Florence was ruled by the _____ family.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4" name="Wave 3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DeMedici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5" name="Wave 4">
            <a:hlinkClick r:id="rId3" action="ppaction://hlinksldjump"/>
          </p:cNvPr>
          <p:cNvSpPr/>
          <p:nvPr/>
        </p:nvSpPr>
        <p:spPr>
          <a:xfrm>
            <a:off x="5181600" y="2590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Sforza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3" action="ppaction://hlinksldjump"/>
          </p:cNvPr>
          <p:cNvSpPr/>
          <p:nvPr/>
        </p:nvSpPr>
        <p:spPr>
          <a:xfrm>
            <a:off x="5181600" y="36576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Visconti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3" action="ppaction://hlinksldjump"/>
          </p:cNvPr>
          <p:cNvSpPr/>
          <p:nvPr/>
        </p:nvSpPr>
        <p:spPr>
          <a:xfrm>
            <a:off x="5181600" y="4648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 Vinci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5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5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33FF">
            <a:alpha val="7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16200000" flipH="1">
            <a:off x="-1562100" y="3390900"/>
            <a:ext cx="6858000" cy="762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16200000" flipH="1">
            <a:off x="266700" y="3390900"/>
            <a:ext cx="6858000" cy="762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6200000" flipH="1">
            <a:off x="2095500" y="3390900"/>
            <a:ext cx="6858000" cy="762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6200000" flipH="1">
            <a:off x="3924300" y="3390900"/>
            <a:ext cx="6858000" cy="762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0" y="1600200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0" y="2514600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0" y="3429000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0" y="4343400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0" y="5257800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0" y="6172200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0" y="0"/>
            <a:ext cx="1828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Renaissance</a:t>
            </a:r>
            <a:r>
              <a:rPr lang="en-US" sz="2400" dirty="0" smtClean="0">
                <a:solidFill>
                  <a:schemeClr val="bg1"/>
                </a:solidFill>
                <a:latin typeface="Century Gothic" pitchFamily="34" charset="0"/>
              </a:rPr>
              <a:t> </a:t>
            </a:r>
            <a:r>
              <a:rPr lang="en-US" sz="2800" dirty="0" smtClean="0">
                <a:solidFill>
                  <a:schemeClr val="bg1"/>
                </a:solidFill>
                <a:latin typeface="Century Gothic" pitchFamily="34" charset="0"/>
              </a:rPr>
              <a:t>Literature</a:t>
            </a:r>
            <a:endParaRPr lang="en-US" sz="28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28800" y="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Renaissance </a:t>
            </a:r>
            <a:r>
              <a:rPr lang="en-US" sz="2800" dirty="0" smtClean="0">
                <a:solidFill>
                  <a:schemeClr val="bg1"/>
                </a:solidFill>
                <a:latin typeface="Century Gothic" pitchFamily="34" charset="0"/>
              </a:rPr>
              <a:t>Society</a:t>
            </a:r>
            <a:endParaRPr lang="en-US" sz="28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0" y="16002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3" action="ppaction://hlinksldjump"/>
              </a:rPr>
              <a:t>200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0" y="25146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4" action="ppaction://hlinksldjump"/>
              </a:rPr>
              <a:t>400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0" y="3429000"/>
            <a:ext cx="190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5" action="ppaction://hlinksldjump"/>
              </a:rPr>
              <a:t>600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0" y="4343400"/>
            <a:ext cx="190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6" action="ppaction://hlinksldjump"/>
              </a:rPr>
              <a:t>800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0" y="5257800"/>
            <a:ext cx="190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3" action="ppaction://hlinksldjump"/>
              </a:rPr>
              <a:t>1000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1026" name="Picture 2" descr="C:\Users\TEMP.RHS.018\AppData\Local\Microsoft\Windows\Temporary Internet Files\Content.IE5\J7D2W5BC\MCj04417340000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609600"/>
            <a:ext cx="1066800" cy="1066800"/>
          </a:xfrm>
          <a:prstGeom prst="rect">
            <a:avLst/>
          </a:prstGeom>
          <a:noFill/>
        </p:spPr>
      </p:pic>
      <p:sp>
        <p:nvSpPr>
          <p:cNvPr id="42" name="TextBox 41"/>
          <p:cNvSpPr txBox="1"/>
          <p:nvPr/>
        </p:nvSpPr>
        <p:spPr>
          <a:xfrm>
            <a:off x="1828800" y="16002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8" action="ppaction://hlinksldjump"/>
              </a:rPr>
              <a:t>200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828800" y="25146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9" action="ppaction://hlinksldjump"/>
              </a:rPr>
              <a:t>400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905000" y="34290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10" action="ppaction://hlinksldjump"/>
              </a:rPr>
              <a:t>600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905000" y="43434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11" action="ppaction://hlinksldjump"/>
              </a:rPr>
              <a:t>800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28800" y="5257800"/>
            <a:ext cx="190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12" action="ppaction://hlinksldjump"/>
              </a:rPr>
              <a:t>1000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657600" y="16002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13" action="ppaction://hlinksldjump"/>
              </a:rPr>
              <a:t>200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657600" y="2514600"/>
            <a:ext cx="190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14" action="ppaction://hlinksldjump"/>
              </a:rPr>
              <a:t>400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733800" y="34290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15" action="ppaction://hlinksldjump"/>
              </a:rPr>
              <a:t>600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733800" y="43434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16" action="ppaction://hlinksldjump"/>
              </a:rPr>
              <a:t>800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657600" y="5257800"/>
            <a:ext cx="1981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17" action="ppaction://hlinksldjump"/>
              </a:rPr>
              <a:t>1000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86400" y="16002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18" action="ppaction://hlinksldjump"/>
              </a:rPr>
              <a:t>200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486400" y="2514600"/>
            <a:ext cx="1905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19" action="ppaction://hlinksldjump"/>
              </a:rPr>
              <a:t>400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562600" y="34290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20" action="ppaction://hlinksldjump"/>
              </a:rPr>
              <a:t>600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562600" y="43434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21" action="ppaction://hlinksldjump"/>
              </a:rPr>
              <a:t>800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91400" y="1600200"/>
            <a:ext cx="175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22" action="ppaction://hlinksldjump"/>
              </a:rPr>
              <a:t>200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315200" y="2514600"/>
            <a:ext cx="1828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23" action="ppaction://hlinksldjump"/>
              </a:rPr>
              <a:t>400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391400" y="3429000"/>
            <a:ext cx="175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24" action="ppaction://hlinksldjump"/>
              </a:rPr>
              <a:t>600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391400" y="4343400"/>
            <a:ext cx="1752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25" action="ppaction://hlinksldjump"/>
              </a:rPr>
              <a:t>800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334000" y="5257800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26" action="ppaction://hlinksldjump"/>
              </a:rPr>
              <a:t>1000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162800" y="5257800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bg1"/>
                </a:solidFill>
                <a:latin typeface="Century Gothic" pitchFamily="34" charset="0"/>
                <a:hlinkClick r:id="rId27" action="ppaction://hlinksldjump"/>
              </a:rPr>
              <a:t>1000</a:t>
            </a:r>
            <a:endParaRPr lang="en-US" sz="6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657600" y="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Renaissance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Century Gothic" pitchFamily="34" charset="0"/>
              </a:rPr>
              <a:t>Art</a:t>
            </a:r>
            <a:endParaRPr lang="en-US" sz="28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63" name="Picture 2" descr="C:\Documents and Settings\fetlau13\Local Settings\Temporary Internet Files\Content.IE5\Z5CJVB30\MCBD08672_0000[1].wm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4114800" y="762000"/>
            <a:ext cx="914400" cy="819227"/>
          </a:xfrm>
          <a:prstGeom prst="rect">
            <a:avLst/>
          </a:prstGeom>
          <a:noFill/>
        </p:spPr>
      </p:pic>
      <p:sp>
        <p:nvSpPr>
          <p:cNvPr id="64" name="TextBox 63"/>
          <p:cNvSpPr txBox="1"/>
          <p:nvPr/>
        </p:nvSpPr>
        <p:spPr>
          <a:xfrm>
            <a:off x="5486400" y="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Renaissance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Century Gothic" pitchFamily="34" charset="0"/>
              </a:rPr>
              <a:t>Religion</a:t>
            </a:r>
            <a:endParaRPr lang="en-US" sz="28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315200" y="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Century Gothic" pitchFamily="34" charset="0"/>
              </a:rPr>
              <a:t>Renaissance</a:t>
            </a:r>
          </a:p>
          <a:p>
            <a:r>
              <a:rPr lang="en-US" sz="2800" dirty="0" smtClean="0">
                <a:solidFill>
                  <a:schemeClr val="bg1"/>
                </a:solidFill>
                <a:latin typeface="Century Gothic" pitchFamily="34" charset="0"/>
              </a:rPr>
              <a:t>Cities</a:t>
            </a:r>
            <a:endParaRPr lang="en-US" sz="28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2053" name="Picture 5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7772400" y="762000"/>
            <a:ext cx="818998" cy="818998"/>
          </a:xfrm>
          <a:prstGeom prst="rect">
            <a:avLst/>
          </a:prstGeom>
          <a:noFill/>
        </p:spPr>
      </p:pic>
      <p:pic>
        <p:nvPicPr>
          <p:cNvPr id="2057" name="Picture 9" descr="C:\Documents and Settings\fetlau13\Local Settings\Temporary Internet Files\Content.IE5\941O9CE3\MCj04045990000[1].wmf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5867400" y="762000"/>
            <a:ext cx="762000" cy="759417"/>
          </a:xfrm>
          <a:prstGeom prst="rect">
            <a:avLst/>
          </a:prstGeom>
          <a:noFill/>
        </p:spPr>
      </p:pic>
      <p:pic>
        <p:nvPicPr>
          <p:cNvPr id="1027" name="Picture 3" descr="C:\Program Files\Microsoft Office\MEDIA\CAGCAT10\j0212957.wmf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2133600" y="838200"/>
            <a:ext cx="1143000" cy="717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1" grpId="0"/>
      <p:bldP spid="62" grpId="0"/>
      <p:bldP spid="64" grpId="0"/>
      <p:bldP spid="6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Cities (1000)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Century Gothic" pitchFamily="34" charset="0"/>
              </a:rPr>
              <a:t>The elected leader of Venice is called the _____.</a:t>
            </a:r>
            <a:endParaRPr lang="en-US" sz="40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4" name="Wave 3">
            <a:hlinkClick r:id="rId2" action="ppaction://hlinksldjump"/>
          </p:cNvPr>
          <p:cNvSpPr/>
          <p:nvPr/>
        </p:nvSpPr>
        <p:spPr>
          <a:xfrm>
            <a:off x="5257800" y="1524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Pope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5" name="Wave 4">
            <a:hlinkClick r:id="rId3" action="ppaction://hlinksldjump"/>
          </p:cNvPr>
          <p:cNvSpPr/>
          <p:nvPr/>
        </p:nvSpPr>
        <p:spPr>
          <a:xfrm>
            <a:off x="5257800" y="2590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Doge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6" name="Wave 5">
            <a:hlinkClick r:id="rId2" action="ppaction://hlinksldjump"/>
          </p:cNvPr>
          <p:cNvSpPr/>
          <p:nvPr/>
        </p:nvSpPr>
        <p:spPr>
          <a:xfrm>
            <a:off x="5257800" y="36576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Minister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2" action="ppaction://hlinksldjump"/>
          </p:cNvPr>
          <p:cNvSpPr/>
          <p:nvPr/>
        </p:nvSpPr>
        <p:spPr>
          <a:xfrm>
            <a:off x="5257800" y="47244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President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50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50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86414" y="2743200"/>
            <a:ext cx="5204786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Correct!</a:t>
            </a:r>
            <a:endParaRPr lang="en-US" sz="10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entury Gothic" pitchFamily="34" charset="0"/>
            </a:endParaRPr>
          </a:p>
        </p:txBody>
      </p:sp>
      <p:sp>
        <p:nvSpPr>
          <p:cNvPr id="7" name="Action Button: Home 6">
            <a:hlinkClick r:id="" action="ppaction://hlinkshowjump?jump=previousslide" highlightClick="1"/>
          </p:cNvPr>
          <p:cNvSpPr/>
          <p:nvPr/>
        </p:nvSpPr>
        <p:spPr>
          <a:xfrm>
            <a:off x="7315200" y="5715000"/>
            <a:ext cx="1219200" cy="914400"/>
          </a:xfrm>
          <a:prstGeom prst="actionButtonHome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iley Face 3"/>
          <p:cNvSpPr/>
          <p:nvPr/>
        </p:nvSpPr>
        <p:spPr>
          <a:xfrm>
            <a:off x="6553200" y="2438400"/>
            <a:ext cx="1752600" cy="1752600"/>
          </a:xfrm>
          <a:prstGeom prst="smileyFace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5-Point Star 4"/>
          <p:cNvSpPr/>
          <p:nvPr/>
        </p:nvSpPr>
        <p:spPr>
          <a:xfrm rot="20430771">
            <a:off x="457200" y="914400"/>
            <a:ext cx="1295400" cy="1219200"/>
          </a:xfrm>
          <a:prstGeom prst="star5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 rot="885742">
            <a:off x="4231852" y="5233418"/>
            <a:ext cx="1143000" cy="1066800"/>
          </a:xfrm>
          <a:prstGeom prst="star5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 rot="871119">
            <a:off x="5029200" y="457200"/>
            <a:ext cx="1371600" cy="1143000"/>
          </a:xfrm>
          <a:prstGeom prst="star5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 rot="20744453">
            <a:off x="457200" y="5181600"/>
            <a:ext cx="1143000" cy="1066800"/>
          </a:xfrm>
          <a:prstGeom prst="star5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 rot="21313301">
            <a:off x="8010292" y="1198532"/>
            <a:ext cx="617756" cy="608159"/>
          </a:xfrm>
          <a:prstGeom prst="star5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 rot="998447">
            <a:off x="3581400" y="2133600"/>
            <a:ext cx="381000" cy="381000"/>
          </a:xfrm>
          <a:prstGeom prst="star5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5-Point Star 13"/>
          <p:cNvSpPr/>
          <p:nvPr/>
        </p:nvSpPr>
        <p:spPr>
          <a:xfrm>
            <a:off x="2286000" y="4495800"/>
            <a:ext cx="381000" cy="381000"/>
          </a:xfrm>
          <a:prstGeom prst="star5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/>
          <p:cNvSpPr/>
          <p:nvPr/>
        </p:nvSpPr>
        <p:spPr>
          <a:xfrm rot="19907762">
            <a:off x="5943600" y="4495800"/>
            <a:ext cx="381000" cy="381000"/>
          </a:xfrm>
          <a:prstGeom prst="star5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  <p:bldP spid="5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76400" y="1600200"/>
            <a:ext cx="6172200" cy="37856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Wrong answer</a:t>
            </a:r>
            <a:r>
              <a:rPr lang="en-US" sz="120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entury Gothic" pitchFamily="34" charset="0"/>
              </a:rPr>
              <a:t>!</a:t>
            </a:r>
            <a:endParaRPr lang="en-US" sz="12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entury Gothic" pitchFamily="34" charset="0"/>
            </a:endParaRPr>
          </a:p>
        </p:txBody>
      </p:sp>
      <p:sp>
        <p:nvSpPr>
          <p:cNvPr id="3" name="Action Button: Home 2">
            <a:hlinkClick r:id="rId2" action="ppaction://hlinksldjump" highlightClick="1"/>
          </p:cNvPr>
          <p:cNvSpPr/>
          <p:nvPr/>
        </p:nvSpPr>
        <p:spPr>
          <a:xfrm>
            <a:off x="7315200" y="5715000"/>
            <a:ext cx="1219200" cy="914400"/>
          </a:xfrm>
          <a:prstGeom prst="actionButtonHome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Explosion 1 4"/>
          <p:cNvSpPr/>
          <p:nvPr/>
        </p:nvSpPr>
        <p:spPr>
          <a:xfrm rot="21164675">
            <a:off x="134895" y="-88587"/>
            <a:ext cx="2362200" cy="2286000"/>
          </a:xfrm>
          <a:prstGeom prst="irregularSeal1">
            <a:avLst/>
          </a:prstGeom>
          <a:solidFill>
            <a:srgbClr val="00B0F0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Century Gothic" pitchFamily="34" charset="0"/>
              </a:rPr>
              <a:t>Try again!</a:t>
            </a:r>
            <a:endParaRPr lang="en-US" sz="28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Literature (200)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Century Gothic" pitchFamily="34" charset="0"/>
              </a:rPr>
              <a:t>Which author wrote “The Prince”?</a:t>
            </a:r>
            <a:endParaRPr lang="en-US" sz="48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14" name="Wave 13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Dante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18" name="Wave 17">
            <a:hlinkClick r:id="rId2" action="ppaction://hlinksldjump"/>
          </p:cNvPr>
          <p:cNvSpPr/>
          <p:nvPr/>
        </p:nvSpPr>
        <p:spPr>
          <a:xfrm>
            <a:off x="5181600" y="3886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Chaucer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19" name="Wave 18">
            <a:hlinkClick r:id="rId3" action="ppaction://hlinksldjump"/>
          </p:cNvPr>
          <p:cNvSpPr/>
          <p:nvPr/>
        </p:nvSpPr>
        <p:spPr>
          <a:xfrm>
            <a:off x="5181600" y="2743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Machiavelli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20" name="Wave 19">
            <a:hlinkClick r:id="rId2" action="ppaction://hlinksldjump"/>
          </p:cNvPr>
          <p:cNvSpPr/>
          <p:nvPr/>
        </p:nvSpPr>
        <p:spPr>
          <a:xfrm>
            <a:off x="5181600" y="4953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Donatello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25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25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 animBg="1"/>
      <p:bldP spid="18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Literature (400)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500" dirty="0" smtClean="0">
                <a:solidFill>
                  <a:schemeClr val="bg1"/>
                </a:solidFill>
                <a:latin typeface="Century Gothic" pitchFamily="34" charset="0"/>
              </a:rPr>
              <a:t>Which author wrote “Canterbury Tales”?</a:t>
            </a:r>
            <a:endParaRPr lang="en-US" sz="45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7" name="Wave 6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 Pizan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8" name="Wave 7">
            <a:hlinkClick r:id="rId3" action="ppaction://hlinksldjump"/>
          </p:cNvPr>
          <p:cNvSpPr/>
          <p:nvPr/>
        </p:nvSpPr>
        <p:spPr>
          <a:xfrm>
            <a:off x="5181600" y="2667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Raphael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9" name="Wave 8">
            <a:hlinkClick r:id="rId3" action="ppaction://hlinksldjump"/>
          </p:cNvPr>
          <p:cNvSpPr/>
          <p:nvPr/>
        </p:nvSpPr>
        <p:spPr>
          <a:xfrm>
            <a:off x="5181600" y="3810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Dante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10" name="Wave 9">
            <a:hlinkClick r:id="rId2" action="ppaction://hlinksldjump"/>
          </p:cNvPr>
          <p:cNvSpPr/>
          <p:nvPr/>
        </p:nvSpPr>
        <p:spPr>
          <a:xfrm>
            <a:off x="5181600" y="4876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Chaucer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25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25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Literature (600) 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Century Gothic" pitchFamily="34" charset="0"/>
              </a:rPr>
              <a:t>Which author wrote “Divine Comedy”?</a:t>
            </a:r>
            <a:endParaRPr lang="en-US" sz="48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6" name="Wave 5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Dante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3" action="ppaction://hlinksldjump"/>
          </p:cNvPr>
          <p:cNvSpPr/>
          <p:nvPr/>
        </p:nvSpPr>
        <p:spPr>
          <a:xfrm>
            <a:off x="5181600" y="2667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Di Pizan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8" name="Wave 7">
            <a:hlinkClick r:id="rId3" action="ppaction://hlinksldjump"/>
          </p:cNvPr>
          <p:cNvSpPr/>
          <p:nvPr/>
        </p:nvSpPr>
        <p:spPr>
          <a:xfrm>
            <a:off x="5181600" y="3810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John Calvin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9" name="Wave 8">
            <a:hlinkClick r:id="rId3" action="ppaction://hlinksldjump"/>
          </p:cNvPr>
          <p:cNvSpPr/>
          <p:nvPr/>
        </p:nvSpPr>
        <p:spPr>
          <a:xfrm>
            <a:off x="5181600" y="4876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Leonardo </a:t>
            </a:r>
            <a:r>
              <a:rPr lang="en-US" dirty="0" err="1" smtClean="0">
                <a:solidFill>
                  <a:schemeClr val="tx1"/>
                </a:solidFill>
              </a:rPr>
              <a:t>da</a:t>
            </a:r>
            <a:r>
              <a:rPr lang="en-US" dirty="0" smtClean="0">
                <a:solidFill>
                  <a:schemeClr val="tx1"/>
                </a:solidFill>
              </a:rPr>
              <a:t> Vinci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25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25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entury Gothic" pitchFamily="34" charset="0"/>
              </a:rPr>
              <a:t>Renaissance Literature (800)</a:t>
            </a:r>
            <a:endParaRPr lang="en-US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bg1"/>
                </a:solidFill>
                <a:latin typeface="Century Gothic" pitchFamily="34" charset="0"/>
              </a:rPr>
              <a:t>Which author wrote “The Book of the City of Ladies”?</a:t>
            </a:r>
            <a:endParaRPr lang="en-US" sz="4800" dirty="0">
              <a:solidFill>
                <a:schemeClr val="bg1"/>
              </a:solidFill>
              <a:latin typeface="Century Gothic" pitchFamily="34" charset="0"/>
            </a:endParaRPr>
          </a:p>
        </p:txBody>
      </p:sp>
      <p:sp useBgFill="1">
        <p:nvSpPr>
          <p:cNvPr id="6" name="Wave 5">
            <a:hlinkClick r:id="rId2" action="ppaction://hlinksldjump"/>
          </p:cNvPr>
          <p:cNvSpPr/>
          <p:nvPr/>
        </p:nvSpPr>
        <p:spPr>
          <a:xfrm>
            <a:off x="5181600" y="16002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Chaucer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7" name="Wave 6">
            <a:hlinkClick r:id="rId2" action="ppaction://hlinksldjump"/>
          </p:cNvPr>
          <p:cNvSpPr/>
          <p:nvPr/>
        </p:nvSpPr>
        <p:spPr>
          <a:xfrm>
            <a:off x="5181600" y="26670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Raphael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8" name="Wave 7">
            <a:hlinkClick r:id="rId3" action="ppaction://hlinksldjump"/>
          </p:cNvPr>
          <p:cNvSpPr/>
          <p:nvPr/>
        </p:nvSpPr>
        <p:spPr>
          <a:xfrm>
            <a:off x="5181600" y="37338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Di Pizan</a:t>
            </a:r>
            <a:endParaRPr lang="en-US" dirty="0">
              <a:solidFill>
                <a:schemeClr val="tx1"/>
              </a:solidFill>
            </a:endParaRPr>
          </a:p>
        </p:txBody>
      </p:sp>
      <p:sp useBgFill="1">
        <p:nvSpPr>
          <p:cNvPr id="9" name="Wave 8">
            <a:hlinkClick r:id="rId2" action="ppaction://hlinksldjump"/>
          </p:cNvPr>
          <p:cNvSpPr/>
          <p:nvPr/>
        </p:nvSpPr>
        <p:spPr>
          <a:xfrm>
            <a:off x="5181600" y="4800600"/>
            <a:ext cx="3200400" cy="762000"/>
          </a:xfrm>
          <a:prstGeom prst="wav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John Calvin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25"/>
                            </p:stCondLst>
                            <p:childTnLst>
                              <p:par>
                                <p:cTn id="1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25"/>
                            </p:stCondLst>
                            <p:childTnLst>
                              <p:par>
                                <p:cTn id="17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7030A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605</Words>
  <Application>Microsoft Office PowerPoint</Application>
  <PresentationFormat>On-screen Show (4:3)</PresentationFormat>
  <Paragraphs>201</Paragraphs>
  <Slides>30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Slide 1</vt:lpstr>
      <vt:lpstr>Slide 2</vt:lpstr>
      <vt:lpstr>Slide 3</vt:lpstr>
      <vt:lpstr>Slide 4</vt:lpstr>
      <vt:lpstr>Slide 5</vt:lpstr>
      <vt:lpstr>Renaissance Literature (200)</vt:lpstr>
      <vt:lpstr>Renaissance Literature (400)</vt:lpstr>
      <vt:lpstr>Renaissance Literature (600) </vt:lpstr>
      <vt:lpstr>Renaissance Literature (800)</vt:lpstr>
      <vt:lpstr>Renaissance Literature (1000)</vt:lpstr>
      <vt:lpstr>Renaissance Society (200) </vt:lpstr>
      <vt:lpstr>Renaissance Society (400) </vt:lpstr>
      <vt:lpstr>Renaissance Society (600)</vt:lpstr>
      <vt:lpstr>Renaissance Society (800)</vt:lpstr>
      <vt:lpstr>Renaissance Society (1000)</vt:lpstr>
      <vt:lpstr>Renaissance Art (200)</vt:lpstr>
      <vt:lpstr>Renaissance Art (400) </vt:lpstr>
      <vt:lpstr>Renaissance Art (600)</vt:lpstr>
      <vt:lpstr>Renaissance Art (800)</vt:lpstr>
      <vt:lpstr>Renaissance Art (1000)</vt:lpstr>
      <vt:lpstr>Renaissance Religion (200)</vt:lpstr>
      <vt:lpstr>Renaissance Religion (400)</vt:lpstr>
      <vt:lpstr>Renaissance Religion (600)</vt:lpstr>
      <vt:lpstr>Renaissance Religion (800)</vt:lpstr>
      <vt:lpstr>Renaissance Religion (1000)</vt:lpstr>
      <vt:lpstr>Renaissance Cities (200)</vt:lpstr>
      <vt:lpstr>Renaissance Cities (400) </vt:lpstr>
      <vt:lpstr>Renaissance Cities (600)</vt:lpstr>
      <vt:lpstr>Renaissance Cities (800)</vt:lpstr>
      <vt:lpstr>Renaissance Cities (1000)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fetlau13</dc:creator>
  <cp:lastModifiedBy>fetlau13</cp:lastModifiedBy>
  <cp:revision>69</cp:revision>
  <dcterms:created xsi:type="dcterms:W3CDTF">2009-09-28T17:43:04Z</dcterms:created>
  <dcterms:modified xsi:type="dcterms:W3CDTF">2010-01-15T14:29:39Z</dcterms:modified>
</cp:coreProperties>
</file>